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slideLayout" Target="../slideLayouts/slideLayout7.xml"/><Relationship Id="rId2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25454" y="488633"/>
            <a:ext cx="1311593" cy="332184"/>
          </a:xfrm>
          <a:prstGeom prst="roundRect">
            <a:avLst>
              <a:gd name="adj" fmla="val 17878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1419" y="584002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3351" y="541615"/>
            <a:ext cx="88773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725454" y="895945"/>
            <a:ext cx="7010162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725454" y="1713190"/>
            <a:ext cx="11179373" cy="1064181"/>
          </a:xfrm>
          <a:prstGeom prst="roundRect">
            <a:avLst>
              <a:gd name="adj" fmla="val 6976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748314" y="1736050"/>
            <a:ext cx="706993" cy="1018461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8" name="Text 5"/>
          <p:cNvSpPr/>
          <p:nvPr/>
        </p:nvSpPr>
        <p:spPr>
          <a:xfrm>
            <a:off x="1965484" y="2079546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631996" y="1912739"/>
            <a:ext cx="239946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631996" y="2294930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exclusive benefits to convert 2,518 repeat non-subscribers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725454" y="2954060"/>
            <a:ext cx="11179373" cy="1064181"/>
          </a:xfrm>
          <a:prstGeom prst="roundRect">
            <a:avLst>
              <a:gd name="adj" fmla="val 6976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748314" y="2976920"/>
            <a:ext cx="706993" cy="1018461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13" name="Text 10"/>
          <p:cNvSpPr/>
          <p:nvPr/>
        </p:nvSpPr>
        <p:spPr>
          <a:xfrm>
            <a:off x="1965484" y="332041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631996" y="3153608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631996" y="3535799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Reward repeat buyers to accelerate movement into loyal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725454" y="4194929"/>
            <a:ext cx="11179373" cy="1064181"/>
          </a:xfrm>
          <a:prstGeom prst="roundRect">
            <a:avLst>
              <a:gd name="adj" fmla="val 6976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748314" y="4217789"/>
            <a:ext cx="706993" cy="1018461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18" name="Text 15"/>
          <p:cNvSpPr/>
          <p:nvPr/>
        </p:nvSpPr>
        <p:spPr>
          <a:xfrm>
            <a:off x="1965484" y="4561284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631996" y="4394478"/>
            <a:ext cx="2818209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631996" y="4776668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Balance sales boosts with margin control for discount-dependent products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725454" y="5435798"/>
            <a:ext cx="11179373" cy="1064181"/>
          </a:xfrm>
          <a:prstGeom prst="roundRect">
            <a:avLst>
              <a:gd name="adj" fmla="val 6976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748314" y="5458658"/>
            <a:ext cx="706993" cy="1018461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23" name="Text 20"/>
          <p:cNvSpPr/>
          <p:nvPr/>
        </p:nvSpPr>
        <p:spPr>
          <a:xfrm>
            <a:off x="1965484" y="5802154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631996" y="5635347"/>
            <a:ext cx="236815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631996" y="6017538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725454" y="6676668"/>
            <a:ext cx="11179373" cy="1064181"/>
          </a:xfrm>
          <a:prstGeom prst="roundRect">
            <a:avLst>
              <a:gd name="adj" fmla="val 6976"/>
            </a:avLst>
          </a:prstGeom>
          <a:solidFill>
            <a:srgbClr val="FFFDE6"/>
          </a:solidFill>
          <a:ln w="22860">
            <a:solidFill>
              <a:srgbClr val="C3D4CC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748314" y="6699528"/>
            <a:ext cx="706993" cy="1018461"/>
          </a:xfrm>
          <a:prstGeom prst="roundRect">
            <a:avLst>
              <a:gd name="adj" fmla="val 6620"/>
            </a:avLst>
          </a:prstGeom>
          <a:solidFill>
            <a:srgbClr val="DDEEE6"/>
          </a:solidFill>
          <a:ln/>
        </p:spPr>
      </p:sp>
      <p:sp>
        <p:nvSpPr>
          <p:cNvPr id="28" name="Text 25"/>
          <p:cNvSpPr/>
          <p:nvPr/>
        </p:nvSpPr>
        <p:spPr>
          <a:xfrm>
            <a:off x="1965484" y="704302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631996" y="6876217"/>
            <a:ext cx="2378512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631996" y="7258407"/>
            <a:ext cx="1007328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on young adults and express-shipping users for maximum ROI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29402"/>
            <a:ext cx="1920597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997387"/>
            <a:ext cx="16484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463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26086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280190" y="364045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44852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93493" y="26086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36404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893493" y="413087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6795" y="260865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506795" y="364045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1506795" y="413087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Product segments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93493" y="541508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50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8893493" y="64468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8893493" y="6937296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Geographic spread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269" y="774383"/>
            <a:ext cx="760095" cy="351353"/>
          </a:xfrm>
          <a:prstGeom prst="roundRect">
            <a:avLst>
              <a:gd name="adj" fmla="val 17112"/>
            </a:avLst>
          </a:prstGeom>
          <a:noFill/>
          <a:ln w="7620">
            <a:solidFill>
              <a:srgbClr val="224435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41164" y="835581"/>
            <a:ext cx="53030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PHASE 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26269" y="1197292"/>
            <a:ext cx="6674525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Preparation in Python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6269" y="2024777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269" y="2305883"/>
            <a:ext cx="7891463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8" name="Text 5"/>
          <p:cNvSpPr/>
          <p:nvPr/>
        </p:nvSpPr>
        <p:spPr>
          <a:xfrm>
            <a:off x="626269" y="2441019"/>
            <a:ext cx="337042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269" y="2827853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Imported dataset, checked structure with pandas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6269" y="3427095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6269" y="3708202"/>
            <a:ext cx="7891463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2" name="Text 9"/>
          <p:cNvSpPr/>
          <p:nvPr/>
        </p:nvSpPr>
        <p:spPr>
          <a:xfrm>
            <a:off x="626269" y="3843337"/>
            <a:ext cx="275486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269" y="4230172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Imputed 37 missing Review Ratings using median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6269" y="4829413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26269" y="5110520"/>
            <a:ext cx="7891463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6" name="Text 13"/>
          <p:cNvSpPr/>
          <p:nvPr/>
        </p:nvSpPr>
        <p:spPr>
          <a:xfrm>
            <a:off x="626269" y="5245656"/>
            <a:ext cx="24661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6269" y="5632490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age groups and purchase frequency metrics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26269" y="6231731"/>
            <a:ext cx="178832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626269" y="6512838"/>
            <a:ext cx="7891463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0" name="Text 17"/>
          <p:cNvSpPr/>
          <p:nvPr/>
        </p:nvSpPr>
        <p:spPr>
          <a:xfrm>
            <a:off x="626269" y="6647974"/>
            <a:ext cx="2617946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6269" y="7034808"/>
            <a:ext cx="7891463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Connected to PostgreSQL for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26663" y="390763"/>
            <a:ext cx="869513" cy="266700"/>
          </a:xfrm>
          <a:prstGeom prst="roundRect">
            <a:avLst>
              <a:gd name="adj" fmla="val 17881"/>
            </a:avLst>
          </a:prstGeom>
          <a:solidFill>
            <a:srgbClr val="DDEEE6"/>
          </a:solidFill>
          <a:ln/>
        </p:spPr>
      </p:sp>
      <p:sp>
        <p:nvSpPr>
          <p:cNvPr id="3" name="Text 1"/>
          <p:cNvSpPr/>
          <p:nvPr/>
        </p:nvSpPr>
        <p:spPr>
          <a:xfrm>
            <a:off x="2911793" y="433268"/>
            <a:ext cx="699254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METRICS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26663" y="714137"/>
            <a:ext cx="5227082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Profile Snapshot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4111466" y="2452688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68%</a:t>
            </a:r>
            <a:endParaRPr lang="en-US" sz="2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895" y="1565672"/>
            <a:ext cx="2128957" cy="21289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97298" y="387203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Male Customers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26663" y="4235648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Dominant demographic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111466" y="5669042"/>
            <a:ext cx="1745694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27%</a:t>
            </a:r>
            <a:endParaRPr lang="en-US" sz="2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95" y="4782026"/>
            <a:ext cx="2128957" cy="212895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097298" y="7088386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2826663" y="7452003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Active subscription rate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5937" y="1512451"/>
            <a:ext cx="1809393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Customer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7495937" y="1876068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Age: 44 years old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495937" y="2152769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Spend: $59.76 per purchase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95937" y="2429470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Rating: 3.75 stars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495937" y="2706172"/>
            <a:ext cx="4315420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Previous purchases: 25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7357" y="937736"/>
            <a:ext cx="959763" cy="421958"/>
          </a:xfrm>
          <a:prstGeom prst="roundRect">
            <a:avLst>
              <a:gd name="adj" fmla="val 17232"/>
            </a:avLst>
          </a:prstGeom>
          <a:noFill/>
          <a:ln w="7620">
            <a:solidFill>
              <a:srgbClr val="224435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94755" y="1010245"/>
            <a:ext cx="684967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PHASE 2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7357" y="1446252"/>
            <a:ext cx="7629287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Analysis: Revenue Insights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757357" y="3123367"/>
            <a:ext cx="3706416" cy="2214086"/>
          </a:xfrm>
          <a:prstGeom prst="roundRect">
            <a:avLst>
              <a:gd name="adj" fmla="val 41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1313" y="3347323"/>
            <a:ext cx="318635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Gender Revenue Gap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1313" y="3815239"/>
            <a:ext cx="32585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Male: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$157,890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81313" y="4291251"/>
            <a:ext cx="32585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Female: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$75,191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81313" y="4767263"/>
            <a:ext cx="32585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Males generate 2x more revenue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4680109" y="3123367"/>
            <a:ext cx="3706535" cy="2214086"/>
          </a:xfrm>
          <a:prstGeom prst="roundRect">
            <a:avLst>
              <a:gd name="adj" fmla="val 41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904065" y="3347323"/>
            <a:ext cx="315372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Preferences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4904065" y="3815239"/>
            <a:ext cx="325862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Express: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$60.48 avg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904065" y="4291251"/>
            <a:ext cx="325862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Standard: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$58.46 avg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4904065" y="4767263"/>
            <a:ext cx="325862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Premium shipping = higher spend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7357" y="5553789"/>
            <a:ext cx="7629287" cy="1738074"/>
          </a:xfrm>
          <a:prstGeom prst="roundRect">
            <a:avLst>
              <a:gd name="adj" fmla="val 522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1313" y="5777746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 Impact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81313" y="6245662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839 customers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used discounts but spent above average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81313" y="6721673"/>
            <a:ext cx="718137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Strategic discount opportunities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6792" y="465892"/>
            <a:ext cx="5807988" cy="52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Performing Products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956792" y="1418868"/>
            <a:ext cx="237315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Highest Rated Items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792" y="1874044"/>
            <a:ext cx="285750" cy="25407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09" y="1874044"/>
            <a:ext cx="285750" cy="25407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27" y="1874044"/>
            <a:ext cx="285750" cy="254079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44" y="1874044"/>
            <a:ext cx="285750" cy="254079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844" y="1874044"/>
            <a:ext cx="285750" cy="254079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861" y="1874044"/>
            <a:ext cx="285750" cy="254079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3681651" y="1927265"/>
            <a:ext cx="340638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3.9</a:t>
            </a:r>
            <a:endParaRPr lang="en-US" sz="1650" dirty="0"/>
          </a:p>
        </p:txBody>
      </p:sp>
      <p:sp>
        <p:nvSpPr>
          <p:cNvPr id="11" name="Text 3"/>
          <p:cNvSpPr/>
          <p:nvPr/>
        </p:nvSpPr>
        <p:spPr>
          <a:xfrm>
            <a:off x="1956792" y="2319218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Gloves</a:t>
            </a:r>
            <a:endParaRPr lang="en-US" sz="16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935" y="1874044"/>
            <a:ext cx="285750" cy="254079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2952" y="1874044"/>
            <a:ext cx="285750" cy="254079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969" y="1874044"/>
            <a:ext cx="285750" cy="254079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987" y="1874044"/>
            <a:ext cx="285750" cy="254079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8987" y="1874044"/>
            <a:ext cx="285750" cy="254079"/>
          </a:xfrm>
          <a:prstGeom prst="rect">
            <a:avLst/>
          </a:prstGeom>
        </p:spPr>
      </p:pic>
      <p:pic>
        <p:nvPicPr>
          <p:cNvPr id="1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7004" y="1874044"/>
            <a:ext cx="285750" cy="254079"/>
          </a:xfrm>
          <a:prstGeom prst="rect">
            <a:avLst/>
          </a:prstGeom>
        </p:spPr>
      </p:pic>
      <p:sp>
        <p:nvSpPr>
          <p:cNvPr id="18" name="Text 4"/>
          <p:cNvSpPr/>
          <p:nvPr/>
        </p:nvSpPr>
        <p:spPr>
          <a:xfrm>
            <a:off x="6919793" y="1927265"/>
            <a:ext cx="33599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650" dirty="0"/>
          </a:p>
        </p:txBody>
      </p:sp>
      <p:sp>
        <p:nvSpPr>
          <p:cNvPr id="19" name="Text 5"/>
          <p:cNvSpPr/>
          <p:nvPr/>
        </p:nvSpPr>
        <p:spPr>
          <a:xfrm>
            <a:off x="5194935" y="2319218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Sandals</a:t>
            </a:r>
            <a:endParaRPr lang="en-US" sz="1650" dirty="0"/>
          </a:p>
        </p:txBody>
      </p:sp>
      <p:pic>
        <p:nvPicPr>
          <p:cNvPr id="2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6792" y="2922746"/>
            <a:ext cx="285750" cy="254079"/>
          </a:xfrm>
          <a:prstGeom prst="rect">
            <a:avLst/>
          </a:prstGeom>
        </p:spPr>
      </p:pic>
      <p:pic>
        <p:nvPicPr>
          <p:cNvPr id="2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4809" y="2922746"/>
            <a:ext cx="285750" cy="254079"/>
          </a:xfrm>
          <a:prstGeom prst="rect">
            <a:avLst/>
          </a:prstGeom>
        </p:spPr>
      </p:pic>
      <p:pic>
        <p:nvPicPr>
          <p:cNvPr id="2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2827" y="2922746"/>
            <a:ext cx="285750" cy="254079"/>
          </a:xfrm>
          <a:prstGeom prst="rect">
            <a:avLst/>
          </a:prstGeom>
        </p:spPr>
      </p:pic>
      <p:pic>
        <p:nvPicPr>
          <p:cNvPr id="2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0844" y="2922746"/>
            <a:ext cx="285750" cy="254079"/>
          </a:xfrm>
          <a:prstGeom prst="rect">
            <a:avLst/>
          </a:prstGeom>
        </p:spPr>
      </p:pic>
      <p:pic>
        <p:nvPicPr>
          <p:cNvPr id="2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40844" y="2922746"/>
            <a:ext cx="285750" cy="254079"/>
          </a:xfrm>
          <a:prstGeom prst="rect">
            <a:avLst/>
          </a:prstGeom>
        </p:spPr>
      </p:pic>
      <p:pic>
        <p:nvPicPr>
          <p:cNvPr id="2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68861" y="2922746"/>
            <a:ext cx="285750" cy="254079"/>
          </a:xfrm>
          <a:prstGeom prst="rect">
            <a:avLst/>
          </a:prstGeom>
        </p:spPr>
      </p:pic>
      <p:sp>
        <p:nvSpPr>
          <p:cNvPr id="26" name="Text 6"/>
          <p:cNvSpPr/>
          <p:nvPr/>
        </p:nvSpPr>
        <p:spPr>
          <a:xfrm>
            <a:off x="3681651" y="2975967"/>
            <a:ext cx="335994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3.8</a:t>
            </a:r>
            <a:endParaRPr lang="en-US" sz="1650" dirty="0"/>
          </a:p>
        </p:txBody>
      </p:sp>
      <p:sp>
        <p:nvSpPr>
          <p:cNvPr id="27" name="Text 7"/>
          <p:cNvSpPr/>
          <p:nvPr/>
        </p:nvSpPr>
        <p:spPr>
          <a:xfrm>
            <a:off x="1956792" y="3367921"/>
            <a:ext cx="2117884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Boots</a:t>
            </a:r>
            <a:endParaRPr lang="en-US" sz="1650" dirty="0"/>
          </a:p>
        </p:txBody>
      </p:sp>
      <p:sp>
        <p:nvSpPr>
          <p:cNvPr id="28" name="Text 8"/>
          <p:cNvSpPr/>
          <p:nvPr/>
        </p:nvSpPr>
        <p:spPr>
          <a:xfrm>
            <a:off x="8642390" y="1418868"/>
            <a:ext cx="309884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Most Discount-Dependent</a:t>
            </a:r>
            <a:endParaRPr lang="en-US" sz="1650" dirty="0"/>
          </a:p>
        </p:txBody>
      </p:sp>
      <p:sp>
        <p:nvSpPr>
          <p:cNvPr id="29" name="Text 9"/>
          <p:cNvSpPr/>
          <p:nvPr/>
        </p:nvSpPr>
        <p:spPr>
          <a:xfrm>
            <a:off x="8642390" y="1852970"/>
            <a:ext cx="40386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Hat - 50%</a:t>
            </a:r>
            <a:endParaRPr lang="en-US" sz="1300" dirty="0"/>
          </a:p>
        </p:txBody>
      </p:sp>
      <p:sp>
        <p:nvSpPr>
          <p:cNvPr id="30" name="Text 10"/>
          <p:cNvSpPr/>
          <p:nvPr/>
        </p:nvSpPr>
        <p:spPr>
          <a:xfrm>
            <a:off x="8642390" y="2183249"/>
            <a:ext cx="40386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Sneakers - 49.7%</a:t>
            </a:r>
            <a:endParaRPr lang="en-US" sz="1300" dirty="0"/>
          </a:p>
        </p:txBody>
      </p:sp>
      <p:sp>
        <p:nvSpPr>
          <p:cNvPr id="31" name="Text 11"/>
          <p:cNvSpPr/>
          <p:nvPr/>
        </p:nvSpPr>
        <p:spPr>
          <a:xfrm>
            <a:off x="8642390" y="2513528"/>
            <a:ext cx="40386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Coat - 49.1%</a:t>
            </a:r>
            <a:endParaRPr lang="en-US" sz="1300" dirty="0"/>
          </a:p>
        </p:txBody>
      </p:sp>
      <p:sp>
        <p:nvSpPr>
          <p:cNvPr id="32" name="Text 12"/>
          <p:cNvSpPr/>
          <p:nvPr/>
        </p:nvSpPr>
        <p:spPr>
          <a:xfrm>
            <a:off x="8642390" y="2843808"/>
            <a:ext cx="40386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Sweater - 48.2%</a:t>
            </a:r>
            <a:endParaRPr lang="en-US" sz="1300" dirty="0"/>
          </a:p>
        </p:txBody>
      </p:sp>
      <p:sp>
        <p:nvSpPr>
          <p:cNvPr id="33" name="Text 13"/>
          <p:cNvSpPr/>
          <p:nvPr/>
        </p:nvSpPr>
        <p:spPr>
          <a:xfrm>
            <a:off x="8642390" y="3174087"/>
            <a:ext cx="4038600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5"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Pants - 47.4%</a:t>
            </a:r>
            <a:endParaRPr lang="en-US" sz="1300" dirty="0"/>
          </a:p>
        </p:txBody>
      </p:sp>
      <p:pic>
        <p:nvPicPr>
          <p:cNvPr id="3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4412" y="4124563"/>
            <a:ext cx="3476744" cy="3476744"/>
          </a:xfrm>
          <a:prstGeom prst="rect">
            <a:avLst/>
          </a:prstGeom>
        </p:spPr>
      </p:pic>
      <p:pic>
        <p:nvPicPr>
          <p:cNvPr id="35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76649" y="4124563"/>
            <a:ext cx="3476863" cy="3476863"/>
          </a:xfrm>
          <a:prstGeom prst="rect">
            <a:avLst/>
          </a:prstGeom>
        </p:spPr>
      </p:pic>
      <p:pic>
        <p:nvPicPr>
          <p:cNvPr id="36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89006" y="4124563"/>
            <a:ext cx="3476744" cy="34767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502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5024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061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0618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268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 Base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268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Strong loyalty foundation with opportunity to convert returning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558" y="2755225"/>
            <a:ext cx="4937165" cy="271903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68906" y="604361"/>
            <a:ext cx="1557099" cy="412790"/>
          </a:xfrm>
          <a:prstGeom prst="roundRect">
            <a:avLst>
              <a:gd name="adj" fmla="val 17884"/>
            </a:avLst>
          </a:prstGeom>
          <a:solidFill>
            <a:srgbClr val="DDEEE6"/>
          </a:solidFill>
          <a:ln/>
        </p:spPr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708" y="722828"/>
            <a:ext cx="175736" cy="1757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64312" y="670203"/>
            <a:ext cx="102989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DASHBOARD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768906" y="1109305"/>
            <a:ext cx="6634877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Power BI Visualization</a:t>
            </a:r>
            <a:endParaRPr lang="en-US" sz="4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906" y="2125266"/>
            <a:ext cx="439341" cy="4393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906" y="283916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Clothing Leads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8906" y="3314224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$100K revenue, 1,800 sales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6" y="4105037"/>
            <a:ext cx="439341" cy="43934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8906" y="4818936"/>
            <a:ext cx="3666768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Young Adults Drive Sales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8906" y="52939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Highest revenue at $62K</a:t>
            </a:r>
            <a:endParaRPr lang="en-US" sz="17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906" y="6084808"/>
            <a:ext cx="439341" cy="43934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8906" y="6798707"/>
            <a:ext cx="287416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Strong Satisfaction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68906" y="727376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3.75 average rating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65803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365772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A3328"/>
          </a:solidFill>
          <a:ln/>
        </p:spPr>
      </p:sp>
      <p:sp>
        <p:nvSpPr>
          <p:cNvPr id="5" name="Text 2"/>
          <p:cNvSpPr/>
          <p:nvPr/>
        </p:nvSpPr>
        <p:spPr>
          <a:xfrm>
            <a:off x="2653546" y="6160889"/>
            <a:ext cx="11863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92285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3A782"/>
          </a:solidFill>
          <a:ln/>
        </p:spPr>
      </p:sp>
      <p:sp>
        <p:nvSpPr>
          <p:cNvPr id="7" name="Text 4"/>
          <p:cNvSpPr/>
          <p:nvPr/>
        </p:nvSpPr>
        <p:spPr>
          <a:xfrm>
            <a:off x="4280059" y="6160889"/>
            <a:ext cx="168318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862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34435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Subscribers and non-subscribers show similar average spend ($59.49 vs $59.87)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3734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958 repeat buyers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with 5+ purchases are subscribers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49403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Opportunity to convert 2,518 repeat non-subscribers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2026-01-23T01:27:59Z</dcterms:created>
  <dcterms:modified xsi:type="dcterms:W3CDTF">2026-01-23T01:27:59Z</dcterms:modified>
</cp:coreProperties>
</file>